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60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DACAD-DACC-402B-954A-E9343F7435E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96E61-0B30-421B-8BBE-2E1B6E3C6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5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2630DBAB-6F5A-47C6-A69C-5B6A1BEF9EAD}" type="slidenum">
              <a:rPr lang="en-US">
                <a:solidFill>
                  <a:prstClr val="black"/>
                </a:solidFill>
              </a:rPr>
              <a:pPr algn="r"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96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11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841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96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34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8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0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6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98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3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9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0E03E-8436-4834-B51F-09D2F93C8DF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12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2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4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B7EF-1AAB-4212-BF24-C7DC0EC731FF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2D2EB-AF75-4A20-B950-555B4EAA2F6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346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1051-8BC9-4F38-9AE1-A397A7AB2C6E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A3175-0F65-43F4-9936-E80162D6E24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98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36D8C-DA49-461F-9940-D1B8C56144D3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4D33A-ABA0-41F0-9F72-BDA35989064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166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E705D-F8AB-40CC-B3E9-493631038F01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65C7DE-482D-4A74-B105-DDEBE2D228FC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9142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BC63-C986-4990-8EBC-2ACF7851EE0B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FC48-1D91-48AF-867B-5A510318E3BB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352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EA27-C211-403A-88A8-4FBBF262E84A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AF6C5-0DD2-45FD-AB54-0BBEFFFF2D7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207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5CAC-B68A-4539-881B-67A7F817952F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0BC13-F328-4B72-86D9-9CCA62251A8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150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32F0-B9DF-41D8-9F16-C355FC1A864B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BA72D-0863-421A-B1B9-2FD382B308D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883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2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732F0-EE77-45E6-8D28-9BD4CD7AA7AC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F0C45-18A0-49D9-AA42-EE4215B2F40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493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A50E8-A9E7-4FAE-A7B5-22A77CA8A91E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6B96C-545A-4A2A-BB0D-DD776F7EE6B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535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191D-6BD8-41B0-B036-93B92472C6C5}" type="datetimeFigureOut">
              <a:rPr lang="fr-FR"/>
              <a:pPr>
                <a:defRPr/>
              </a:pPr>
              <a:t>15/10/2013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C3DA9-E347-4F90-8CE9-DEB59482A8F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04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8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2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4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239B2-9CC7-426C-B9A8-D2FD7B5303E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043F5-201E-49E6-B5A3-36EA850B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/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B\AppData\Local\Temp\Rar$DRa0.885\FONDSLIDESHOW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92075"/>
            <a:ext cx="9210675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DB7C1E-70E2-4BF3-8013-12AA779D0455}" type="datetimeFigureOut">
              <a:rPr lang="fr-FR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15/10/2013</a:t>
            </a:fld>
            <a:endParaRPr lang="fr-FR">
              <a:ea typeface="MS PGothic" panose="020B0600070205080204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7C98A0-763F-4778-B146-8291FB3922E2}" type="slidenum">
              <a:rPr lang="fr-FR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ea typeface="MS PGothic" panose="020B0600070205080204" pitchFamily="34" charset="-128"/>
            </a:endParaRPr>
          </a:p>
        </p:txBody>
      </p:sp>
      <p:pic>
        <p:nvPicPr>
          <p:cNvPr id="1032" name="Imag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2" r="11545" b="17523"/>
          <a:stretch>
            <a:fillRect/>
          </a:stretch>
        </p:blipFill>
        <p:spPr bwMode="auto">
          <a:xfrm>
            <a:off x="-49213" y="4699000"/>
            <a:ext cx="80883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9437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>
          <a:xfrm>
            <a:off x="457200" y="65758"/>
            <a:ext cx="8229600" cy="857250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chemeClr val="bg2"/>
                </a:solidFill>
              </a:rPr>
              <a:t>PROGRESS REPORT ABOUT DEVELOPING COUNTRIES – EUROPEAN &amp; MEDITERRANEAN HORSERACING FEDERATION</a:t>
            </a:r>
            <a:endParaRPr lang="en-US" sz="2000" dirty="0" smtClean="0"/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  <a:p>
            <a:pPr eaLnBrk="1" hangingPunct="1"/>
            <a:endParaRPr lang="en-US" sz="1600" smtClean="0">
              <a:solidFill>
                <a:schemeClr val="bg2"/>
              </a:solidFill>
            </a:endParaRPr>
          </a:p>
        </p:txBody>
      </p:sp>
      <p:sp>
        <p:nvSpPr>
          <p:cNvPr id="16388" name="Title 5"/>
          <p:cNvSpPr txBox="1">
            <a:spLocks/>
          </p:cNvSpPr>
          <p:nvPr/>
        </p:nvSpPr>
        <p:spPr bwMode="auto">
          <a:xfrm>
            <a:off x="107950" y="3378200"/>
            <a:ext cx="8856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FORUM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BRIAN KAVANAGH, EMHF CHAIRMAN</a:t>
            </a:r>
            <a:endParaRPr lang="en-US">
              <a:solidFill>
                <a:srgbClr val="EEEC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 1" descr="C:\Users\Esquire\Desktop\emhf_logo2 (2)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036638"/>
            <a:ext cx="36004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8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25314"/>
          <a:stretch/>
        </p:blipFill>
        <p:spPr>
          <a:xfrm>
            <a:off x="3419873" y="215153"/>
            <a:ext cx="2143125" cy="9844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35" y="1199578"/>
            <a:ext cx="4162400" cy="335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6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2" b="19919"/>
          <a:stretch/>
        </p:blipFill>
        <p:spPr>
          <a:xfrm>
            <a:off x="504404" y="210919"/>
            <a:ext cx="2143125" cy="1014886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55726"/>
            <a:ext cx="1638764" cy="817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7669" y="-20538"/>
            <a:ext cx="36249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Austria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Belgium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Cyprus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Czech Republic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Denmark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France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Germany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Great Britain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Holland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Ireland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Italy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Lithuania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Poland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Slovakia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Spain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  <a:ea typeface="MS PGothic" panose="020B0600070205080204" pitchFamily="34" charset="-128"/>
              </a:rPr>
              <a:t>Sweden</a:t>
            </a:r>
            <a:endParaRPr lang="en-US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6966" y="163121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3200" dirty="0">
                <a:solidFill>
                  <a:prstClr val="black"/>
                </a:solidFill>
                <a:ea typeface="MS PGothic" panose="020B0600070205080204" pitchFamily="34" charset="-128"/>
              </a:rPr>
              <a:t>EU Members of EMHF</a:t>
            </a:r>
            <a:endParaRPr lang="en-IE" sz="32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66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0"/>
          <a:stretch/>
        </p:blipFill>
        <p:spPr>
          <a:xfrm>
            <a:off x="899593" y="135016"/>
            <a:ext cx="6768751" cy="49952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220072" y="2517744"/>
            <a:ext cx="936104" cy="3780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347864" y="2193708"/>
            <a:ext cx="576064" cy="37804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979712" y="2085696"/>
            <a:ext cx="4725082" cy="594066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Thank you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25314"/>
          <a:stretch/>
        </p:blipFill>
        <p:spPr>
          <a:xfrm>
            <a:off x="3419873" y="215153"/>
            <a:ext cx="2143125" cy="98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4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3568" y="1707654"/>
            <a:ext cx="7560840" cy="1080120"/>
          </a:xfrm>
        </p:spPr>
        <p:txBody>
          <a:bodyPr>
            <a:noAutofit/>
          </a:bodyPr>
          <a:lstStyle/>
          <a:p>
            <a:r>
              <a:rPr lang="en-GB" sz="4800" dirty="0" smtClean="0">
                <a:solidFill>
                  <a:schemeClr val="bg1"/>
                </a:solidFill>
              </a:rPr>
              <a:t>THE EMHF’s WORK OVER THE PAST YEAR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25314"/>
          <a:stretch/>
        </p:blipFill>
        <p:spPr>
          <a:xfrm>
            <a:off x="3419873" y="215153"/>
            <a:ext cx="2143125" cy="98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22982" y="1437624"/>
            <a:ext cx="8136904" cy="2916324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EMHF Statistics</a:t>
            </a:r>
          </a:p>
          <a:p>
            <a:pPr algn="l"/>
            <a:endParaRPr lang="en-US" sz="1000" b="1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23% of foals in the world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20% of the thoroughbred races in the world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27% of world betting on horse racing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Eleven of the top 15 flat races in the world in 2012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25314"/>
          <a:stretch/>
        </p:blipFill>
        <p:spPr>
          <a:xfrm>
            <a:off x="3419873" y="215153"/>
            <a:ext cx="2143125" cy="98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03548" y="1798826"/>
            <a:ext cx="8640452" cy="322119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Handicapping 			                     	    Germany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smtClean="0">
                <a:solidFill>
                  <a:schemeClr val="bg1"/>
                </a:solidFill>
              </a:rPr>
              <a:t>August </a:t>
            </a:r>
            <a:r>
              <a:rPr lang="en-GB" sz="1600" dirty="0">
                <a:solidFill>
                  <a:schemeClr val="bg1"/>
                </a:solidFill>
              </a:rPr>
              <a:t>2011</a:t>
            </a:r>
            <a:endParaRPr lang="en-IE" sz="16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Raceday</a:t>
            </a:r>
            <a:r>
              <a:rPr lang="en-GB" sz="1600" dirty="0">
                <a:solidFill>
                  <a:schemeClr val="bg1"/>
                </a:solidFill>
              </a:rPr>
              <a:t> </a:t>
            </a:r>
            <a:r>
              <a:rPr lang="en-GB" sz="1600" dirty="0" smtClean="0">
                <a:solidFill>
                  <a:schemeClr val="bg1"/>
                </a:solidFill>
              </a:rPr>
              <a:t>Regulation</a:t>
            </a:r>
            <a:r>
              <a:rPr lang="en-GB" sz="1600" dirty="0">
                <a:solidFill>
                  <a:schemeClr val="bg1"/>
                </a:solidFill>
              </a:rPr>
              <a:t> 	</a:t>
            </a:r>
            <a:r>
              <a:rPr lang="en-GB" sz="1600" dirty="0" smtClean="0">
                <a:solidFill>
                  <a:schemeClr val="bg1"/>
                </a:solidFill>
              </a:rPr>
              <a:t>	                              	            Britain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smtClean="0">
                <a:solidFill>
                  <a:schemeClr val="bg1"/>
                </a:solidFill>
              </a:rPr>
              <a:t>April </a:t>
            </a:r>
            <a:r>
              <a:rPr lang="en-GB" sz="1600" dirty="0">
                <a:solidFill>
                  <a:schemeClr val="bg1"/>
                </a:solidFill>
              </a:rPr>
              <a:t>2012</a:t>
            </a:r>
            <a:endParaRPr lang="en-IE" sz="16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Doping </a:t>
            </a:r>
            <a:r>
              <a:rPr lang="en-GB" sz="1600" dirty="0">
                <a:solidFill>
                  <a:schemeClr val="bg1"/>
                </a:solidFill>
              </a:rPr>
              <a:t>Control </a:t>
            </a:r>
            <a:r>
              <a:rPr lang="en-GB" sz="1600" dirty="0" smtClean="0">
                <a:solidFill>
                  <a:schemeClr val="bg1"/>
                </a:solidFill>
              </a:rPr>
              <a:t>		                              		            France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smtClean="0">
                <a:solidFill>
                  <a:schemeClr val="bg1"/>
                </a:solidFill>
              </a:rPr>
              <a:t>May </a:t>
            </a:r>
            <a:r>
              <a:rPr lang="en-GB" sz="1600" dirty="0">
                <a:solidFill>
                  <a:schemeClr val="bg1"/>
                </a:solidFill>
              </a:rPr>
              <a:t>2013</a:t>
            </a:r>
            <a:endParaRPr lang="en-IE" sz="16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Medical </a:t>
            </a:r>
            <a:r>
              <a:rPr lang="en-GB" sz="1600" dirty="0">
                <a:solidFill>
                  <a:schemeClr val="bg1"/>
                </a:solidFill>
              </a:rPr>
              <a:t>Matters </a:t>
            </a:r>
            <a:r>
              <a:rPr lang="en-GB" sz="1600" dirty="0" smtClean="0">
                <a:solidFill>
                  <a:schemeClr val="bg1"/>
                </a:solidFill>
              </a:rPr>
              <a:t> 		                        	                      Ireland</a:t>
            </a:r>
            <a:r>
              <a:rPr lang="en-GB" sz="1600" dirty="0">
                <a:solidFill>
                  <a:schemeClr val="bg1"/>
                </a:solidFill>
              </a:rPr>
              <a:t>, January 2014</a:t>
            </a:r>
            <a:endParaRPr lang="en-IE" sz="16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Practical </a:t>
            </a:r>
            <a:r>
              <a:rPr lang="en-GB" sz="1600" dirty="0">
                <a:solidFill>
                  <a:schemeClr val="bg1"/>
                </a:solidFill>
              </a:rPr>
              <a:t>Administration (Racing &amp; Breeding) </a:t>
            </a:r>
            <a:r>
              <a:rPr lang="en-GB" sz="1600" dirty="0" smtClean="0">
                <a:solidFill>
                  <a:schemeClr val="bg1"/>
                </a:solidFill>
              </a:rPr>
              <a:t>            	                     Britain</a:t>
            </a:r>
            <a:r>
              <a:rPr lang="en-GB" sz="1600" dirty="0">
                <a:solidFill>
                  <a:schemeClr val="bg1"/>
                </a:solidFill>
              </a:rPr>
              <a:t>, 2014</a:t>
            </a:r>
            <a:endParaRPr lang="en-IE" sz="1600" dirty="0">
              <a:solidFill>
                <a:schemeClr val="bg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GB" sz="1600" dirty="0" smtClean="0">
                <a:solidFill>
                  <a:schemeClr val="bg1"/>
                </a:solidFill>
              </a:rPr>
              <a:t>Harmonisation </a:t>
            </a:r>
            <a:r>
              <a:rPr lang="en-GB" sz="1600" dirty="0">
                <a:solidFill>
                  <a:schemeClr val="bg1"/>
                </a:solidFill>
              </a:rPr>
              <a:t>of Rules </a:t>
            </a:r>
            <a:r>
              <a:rPr lang="en-GB" sz="1600" dirty="0" smtClean="0">
                <a:solidFill>
                  <a:schemeClr val="bg1"/>
                </a:solidFill>
              </a:rPr>
              <a:t> 	                                   	                Germany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smtClean="0">
                <a:solidFill>
                  <a:schemeClr val="bg1"/>
                </a:solidFill>
              </a:rPr>
              <a:t>2014</a:t>
            </a:r>
            <a:endParaRPr lang="en-IE" sz="1600" dirty="0">
              <a:solidFill>
                <a:schemeClr val="bg1"/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25314"/>
          <a:stretch/>
        </p:blipFill>
        <p:spPr>
          <a:xfrm>
            <a:off x="3419873" y="215153"/>
            <a:ext cx="2143125" cy="9844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127560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prstClr val="black"/>
                </a:solidFill>
                <a:ea typeface="MS PGothic" panose="020B0600070205080204" pitchFamily="34" charset="-128"/>
              </a:rPr>
              <a:t>EMHF Programme of Practical Seminars</a:t>
            </a:r>
            <a:endParaRPr lang="en-US" sz="2800" b="1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08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8" b="18603"/>
          <a:stretch/>
        </p:blipFill>
        <p:spPr>
          <a:xfrm>
            <a:off x="3419873" y="221876"/>
            <a:ext cx="2143125" cy="1082489"/>
          </a:xfrm>
        </p:spPr>
      </p:pic>
      <p:sp>
        <p:nvSpPr>
          <p:cNvPr id="2" name="TextBox 1"/>
          <p:cNvSpPr txBox="1"/>
          <p:nvPr/>
        </p:nvSpPr>
        <p:spPr>
          <a:xfrm>
            <a:off x="1043608" y="1437624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u="sng" dirty="0">
                <a:solidFill>
                  <a:prstClr val="black"/>
                </a:solidFill>
                <a:ea typeface="MS PGothic" panose="020B0600070205080204" pitchFamily="34" charset="-128"/>
              </a:rPr>
              <a:t>ANTI-DOPING POLICY SEMINAR - Paris May 2013</a:t>
            </a:r>
            <a:r>
              <a:rPr lang="en-GB" sz="2400" b="1" dirty="0">
                <a:solidFill>
                  <a:prstClr val="black"/>
                </a:solidFill>
                <a:ea typeface="MS PGothic" panose="020B0600070205080204" pitchFamily="34" charset="-128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ea typeface="MS PGothic" panose="020B0600070205080204" pitchFamily="34" charset="-128"/>
              </a:rPr>
              <a:t>	</a:t>
            </a:r>
            <a:r>
              <a:rPr lang="en-GB" sz="2400" dirty="0">
                <a:solidFill>
                  <a:prstClr val="black"/>
                </a:solidFill>
                <a:ea typeface="MS PGothic" panose="020B0600070205080204" pitchFamily="34" charset="-128"/>
              </a:rPr>
              <a:t>Austria, Belgium, Hungary, Lithuania, Morocco, 	Norway, Poland, Sweden, Switzerland, Turkey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solidFill>
                  <a:prstClr val="black"/>
                </a:solidFill>
                <a:ea typeface="MS PGothic" panose="020B0600070205080204" pitchFamily="34" charset="-128"/>
              </a:rPr>
              <a:t>	20 attendees: stewards, racing chemists, vets, 	administrators, Lawyers</a:t>
            </a:r>
            <a:endParaRPr lang="en-US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09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0579"/>
            <a:ext cx="4032448" cy="218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83618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1520" y="87474"/>
            <a:ext cx="8712968" cy="54006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Executive Council – Budapest – July 2013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20" y="2355726"/>
            <a:ext cx="3816424" cy="210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138361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400" dirty="0">
                <a:solidFill>
                  <a:prstClr val="black"/>
                </a:solidFill>
                <a:ea typeface="MS PGothic" panose="020B0600070205080204" pitchFamily="34" charset="-128"/>
              </a:rPr>
              <a:t>European Position on Anabolic Steroids Agreed</a:t>
            </a:r>
            <a:endParaRPr lang="en-IE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72077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E" sz="2400" dirty="0">
                <a:solidFill>
                  <a:prstClr val="black"/>
                </a:solidFill>
                <a:ea typeface="MS PGothic" panose="020B0600070205080204" pitchFamily="34" charset="-128"/>
              </a:rPr>
              <a:t>New Executive Council Elected</a:t>
            </a:r>
            <a:endParaRPr lang="en-IE" sz="2400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88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 b="25314"/>
          <a:stretch/>
        </p:blipFill>
        <p:spPr>
          <a:xfrm>
            <a:off x="3419873" y="215153"/>
            <a:ext cx="2143125" cy="984425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2102532"/>
            <a:ext cx="8568952" cy="284548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sz="2600" dirty="0" smtClean="0">
                <a:solidFill>
                  <a:schemeClr val="bg1"/>
                </a:solidFill>
              </a:rPr>
              <a:t>	Mr </a:t>
            </a:r>
            <a:r>
              <a:rPr lang="en-GB" sz="2600" dirty="0">
                <a:solidFill>
                  <a:schemeClr val="bg1"/>
                </a:solidFill>
              </a:rPr>
              <a:t>Brian Kavanagh, 	</a:t>
            </a:r>
            <a:r>
              <a:rPr lang="en-GB" sz="2600" dirty="0" smtClean="0">
                <a:solidFill>
                  <a:schemeClr val="bg1"/>
                </a:solidFill>
              </a:rPr>
              <a:t>		Ireland </a:t>
            </a:r>
            <a:r>
              <a:rPr lang="en-GB" sz="2600" dirty="0">
                <a:solidFill>
                  <a:schemeClr val="bg1"/>
                </a:solidFill>
              </a:rPr>
              <a:t>(Chairman)</a:t>
            </a:r>
            <a:endParaRPr lang="en-IE" sz="2600" dirty="0">
              <a:solidFill>
                <a:schemeClr val="bg1"/>
              </a:solidFill>
            </a:endParaRPr>
          </a:p>
          <a:p>
            <a:pPr algn="l"/>
            <a:r>
              <a:rPr lang="en-GB" sz="2600" dirty="0" smtClean="0">
                <a:solidFill>
                  <a:schemeClr val="bg1"/>
                </a:solidFill>
              </a:rPr>
              <a:t>	Mr </a:t>
            </a:r>
            <a:r>
              <a:rPr lang="en-GB" sz="2600" dirty="0">
                <a:solidFill>
                  <a:schemeClr val="bg1"/>
                </a:solidFill>
              </a:rPr>
              <a:t>Thierry Lohest, </a:t>
            </a:r>
            <a:r>
              <a:rPr lang="en-GB" sz="2600" dirty="0" smtClean="0">
                <a:solidFill>
                  <a:schemeClr val="bg1"/>
                </a:solidFill>
              </a:rPr>
              <a:t>				Belgium </a:t>
            </a:r>
            <a:r>
              <a:rPr lang="en-GB" sz="2600" dirty="0">
                <a:solidFill>
                  <a:schemeClr val="bg1"/>
                </a:solidFill>
              </a:rPr>
              <a:t>(Vice-Chairman)</a:t>
            </a:r>
            <a:endParaRPr lang="en-IE" sz="2600" dirty="0">
              <a:solidFill>
                <a:schemeClr val="bg1"/>
              </a:solidFill>
            </a:endParaRPr>
          </a:p>
          <a:p>
            <a:pPr algn="l"/>
            <a:r>
              <a:rPr lang="en-GB" sz="2600" dirty="0" smtClean="0">
                <a:solidFill>
                  <a:schemeClr val="bg1"/>
                </a:solidFill>
              </a:rPr>
              <a:t>	Mr </a:t>
            </a:r>
            <a:r>
              <a:rPr lang="en-GB" sz="2600" dirty="0" err="1">
                <a:solidFill>
                  <a:schemeClr val="bg1"/>
                </a:solidFill>
              </a:rPr>
              <a:t>Behcet</a:t>
            </a:r>
            <a:r>
              <a:rPr lang="en-GB" sz="2600" dirty="0">
                <a:solidFill>
                  <a:schemeClr val="bg1"/>
                </a:solidFill>
              </a:rPr>
              <a:t> </a:t>
            </a:r>
            <a:r>
              <a:rPr lang="en-GB" sz="2600" dirty="0" err="1">
                <a:solidFill>
                  <a:schemeClr val="bg1"/>
                </a:solidFill>
              </a:rPr>
              <a:t>Homurlu</a:t>
            </a:r>
            <a:r>
              <a:rPr lang="en-GB" sz="2600" dirty="0">
                <a:solidFill>
                  <a:schemeClr val="bg1"/>
                </a:solidFill>
              </a:rPr>
              <a:t>, </a:t>
            </a:r>
            <a:r>
              <a:rPr lang="en-GB" sz="2600" dirty="0" smtClean="0">
                <a:solidFill>
                  <a:schemeClr val="bg1"/>
                </a:solidFill>
              </a:rPr>
              <a:t>			Turkey </a:t>
            </a:r>
            <a:r>
              <a:rPr lang="en-GB" sz="2600" dirty="0">
                <a:solidFill>
                  <a:schemeClr val="bg1"/>
                </a:solidFill>
              </a:rPr>
              <a:t>(Vice-Chairman)</a:t>
            </a:r>
            <a:endParaRPr lang="en-IE" sz="2600" dirty="0">
              <a:solidFill>
                <a:schemeClr val="bg1"/>
              </a:solidFill>
            </a:endParaRPr>
          </a:p>
          <a:p>
            <a:pPr algn="l"/>
            <a:r>
              <a:rPr lang="en-GB" sz="2600" dirty="0" smtClean="0">
                <a:solidFill>
                  <a:schemeClr val="bg1"/>
                </a:solidFill>
              </a:rPr>
              <a:t>	Mr </a:t>
            </a:r>
            <a:r>
              <a:rPr lang="en-GB" sz="2600" dirty="0">
                <a:solidFill>
                  <a:schemeClr val="bg1"/>
                </a:solidFill>
              </a:rPr>
              <a:t>Omar </a:t>
            </a:r>
            <a:r>
              <a:rPr lang="en-GB" sz="2600" dirty="0" err="1">
                <a:solidFill>
                  <a:schemeClr val="bg1"/>
                </a:solidFill>
              </a:rPr>
              <a:t>Skalli</a:t>
            </a:r>
            <a:r>
              <a:rPr lang="en-GB" sz="2600" dirty="0">
                <a:solidFill>
                  <a:schemeClr val="bg1"/>
                </a:solidFill>
              </a:rPr>
              <a:t>, </a:t>
            </a:r>
            <a:r>
              <a:rPr lang="en-GB" sz="2600" dirty="0" smtClean="0">
                <a:solidFill>
                  <a:schemeClr val="bg1"/>
                </a:solidFill>
              </a:rPr>
              <a:t>				Morocco </a:t>
            </a:r>
            <a:r>
              <a:rPr lang="en-GB" sz="2600" dirty="0">
                <a:solidFill>
                  <a:schemeClr val="bg1"/>
                </a:solidFill>
              </a:rPr>
              <a:t>(Vice-Chairman)</a:t>
            </a:r>
            <a:endParaRPr lang="en-IE" sz="2600" dirty="0">
              <a:solidFill>
                <a:schemeClr val="bg1"/>
              </a:solidFill>
            </a:endParaRPr>
          </a:p>
          <a:p>
            <a:pPr algn="l"/>
            <a:r>
              <a:rPr lang="en-GB" sz="2600" dirty="0" smtClean="0">
                <a:solidFill>
                  <a:schemeClr val="bg1"/>
                </a:solidFill>
              </a:rPr>
              <a:t>	Mr </a:t>
            </a:r>
            <a:r>
              <a:rPr lang="en-GB" sz="2600" dirty="0">
                <a:solidFill>
                  <a:schemeClr val="bg1"/>
                </a:solidFill>
              </a:rPr>
              <a:t>Paul </a:t>
            </a:r>
            <a:r>
              <a:rPr lang="en-GB" sz="2600" dirty="0" err="1">
                <a:solidFill>
                  <a:schemeClr val="bg1"/>
                </a:solidFill>
              </a:rPr>
              <a:t>Bittar</a:t>
            </a:r>
            <a:r>
              <a:rPr lang="en-GB" sz="2600" dirty="0">
                <a:solidFill>
                  <a:schemeClr val="bg1"/>
                </a:solidFill>
              </a:rPr>
              <a:t>, </a:t>
            </a:r>
            <a:r>
              <a:rPr lang="en-GB" sz="2600" dirty="0" smtClean="0">
                <a:solidFill>
                  <a:schemeClr val="bg1"/>
                </a:solidFill>
              </a:rPr>
              <a:t>				Great </a:t>
            </a:r>
            <a:r>
              <a:rPr lang="en-GB" sz="2600" dirty="0">
                <a:solidFill>
                  <a:schemeClr val="bg1"/>
                </a:solidFill>
              </a:rPr>
              <a:t>Britain</a:t>
            </a:r>
            <a:endParaRPr lang="en-IE" sz="2600" dirty="0">
              <a:solidFill>
                <a:schemeClr val="bg1"/>
              </a:solidFill>
            </a:endParaRPr>
          </a:p>
          <a:p>
            <a:pPr algn="l"/>
            <a:r>
              <a:rPr lang="en-GB" sz="2600" dirty="0" smtClean="0">
                <a:solidFill>
                  <a:schemeClr val="bg1"/>
                </a:solidFill>
              </a:rPr>
              <a:t>	Mr </a:t>
            </a:r>
            <a:r>
              <a:rPr lang="en-GB" sz="2600" dirty="0">
                <a:solidFill>
                  <a:schemeClr val="bg1"/>
                </a:solidFill>
              </a:rPr>
              <a:t>Manuel Garcia Orozco, </a:t>
            </a:r>
            <a:r>
              <a:rPr lang="en-GB" sz="2600" dirty="0" smtClean="0">
                <a:solidFill>
                  <a:schemeClr val="bg1"/>
                </a:solidFill>
              </a:rPr>
              <a:t>			Spain</a:t>
            </a:r>
            <a:endParaRPr lang="en-IE" sz="2600" dirty="0">
              <a:solidFill>
                <a:schemeClr val="bg1"/>
              </a:solidFill>
            </a:endParaRPr>
          </a:p>
          <a:p>
            <a:pPr algn="l"/>
            <a:r>
              <a:rPr lang="en-GB" sz="2600" dirty="0" smtClean="0">
                <a:solidFill>
                  <a:schemeClr val="bg1"/>
                </a:solidFill>
              </a:rPr>
              <a:t>	Mr </a:t>
            </a:r>
            <a:r>
              <a:rPr lang="en-GB" sz="2600" dirty="0">
                <a:solidFill>
                  <a:schemeClr val="bg1"/>
                </a:solidFill>
              </a:rPr>
              <a:t>Zsolt </a:t>
            </a:r>
            <a:r>
              <a:rPr lang="en-GB" sz="2600" dirty="0" err="1">
                <a:solidFill>
                  <a:schemeClr val="bg1"/>
                </a:solidFill>
              </a:rPr>
              <a:t>Hegedus</a:t>
            </a:r>
            <a:r>
              <a:rPr lang="en-GB" sz="2600" dirty="0">
                <a:solidFill>
                  <a:schemeClr val="bg1"/>
                </a:solidFill>
              </a:rPr>
              <a:t>, </a:t>
            </a:r>
            <a:r>
              <a:rPr lang="en-GB" sz="2600" dirty="0" smtClean="0">
                <a:solidFill>
                  <a:schemeClr val="bg1"/>
                </a:solidFill>
              </a:rPr>
              <a:t>				Hungary</a:t>
            </a:r>
            <a:endParaRPr lang="en-IE" sz="2600" dirty="0">
              <a:solidFill>
                <a:schemeClr val="bg1"/>
              </a:solidFill>
            </a:endParaRPr>
          </a:p>
          <a:p>
            <a:pPr algn="l"/>
            <a:r>
              <a:rPr lang="en-GB" sz="2600" dirty="0" smtClean="0">
                <a:solidFill>
                  <a:schemeClr val="bg1"/>
                </a:solidFill>
              </a:rPr>
              <a:t>	Mr </a:t>
            </a:r>
            <a:r>
              <a:rPr lang="en-GB" sz="2600" dirty="0">
                <a:solidFill>
                  <a:schemeClr val="bg1"/>
                </a:solidFill>
              </a:rPr>
              <a:t>Hubert </a:t>
            </a:r>
            <a:r>
              <a:rPr lang="en-GB" sz="2600" dirty="0" err="1">
                <a:solidFill>
                  <a:schemeClr val="bg1"/>
                </a:solidFill>
              </a:rPr>
              <a:t>Monzat</a:t>
            </a:r>
            <a:r>
              <a:rPr lang="en-GB" sz="2600" dirty="0">
                <a:solidFill>
                  <a:schemeClr val="bg1"/>
                </a:solidFill>
              </a:rPr>
              <a:t>, </a:t>
            </a:r>
            <a:r>
              <a:rPr lang="en-GB" sz="2600" dirty="0" smtClean="0">
                <a:solidFill>
                  <a:schemeClr val="bg1"/>
                </a:solidFill>
              </a:rPr>
              <a:t>				France</a:t>
            </a:r>
            <a:endParaRPr lang="en-IE" sz="2600" dirty="0">
              <a:solidFill>
                <a:schemeClr val="bg1"/>
              </a:solidFill>
            </a:endParaRPr>
          </a:p>
          <a:p>
            <a:pPr algn="l"/>
            <a:r>
              <a:rPr lang="en-GB" sz="2600" dirty="0" smtClean="0">
                <a:solidFill>
                  <a:schemeClr val="bg1"/>
                </a:solidFill>
              </a:rPr>
              <a:t>	Mr </a:t>
            </a:r>
            <a:r>
              <a:rPr lang="en-GB" sz="2600" dirty="0" err="1">
                <a:solidFill>
                  <a:schemeClr val="bg1"/>
                </a:solidFill>
              </a:rPr>
              <a:t>Rudiger</a:t>
            </a:r>
            <a:r>
              <a:rPr lang="en-GB" sz="2600" dirty="0">
                <a:solidFill>
                  <a:schemeClr val="bg1"/>
                </a:solidFill>
              </a:rPr>
              <a:t> Schmanns, </a:t>
            </a:r>
            <a:r>
              <a:rPr lang="en-GB" sz="2600" dirty="0" smtClean="0">
                <a:solidFill>
                  <a:schemeClr val="bg1"/>
                </a:solidFill>
              </a:rPr>
              <a:t>			Germany</a:t>
            </a:r>
            <a:endParaRPr lang="en-IE" sz="2600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9512" y="1206164"/>
            <a:ext cx="8856984" cy="663509"/>
          </a:xfrm>
        </p:spPr>
        <p:txBody>
          <a:bodyPr>
            <a:normAutofit/>
          </a:bodyPr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Executive Council July 2013 - 2016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r="6723"/>
          <a:stretch/>
        </p:blipFill>
        <p:spPr>
          <a:xfrm>
            <a:off x="827584" y="123478"/>
            <a:ext cx="741682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137</Words>
  <Application>Microsoft Office PowerPoint</Application>
  <PresentationFormat>On-screen Show (16:9)</PresentationFormat>
  <Paragraphs>76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Thème Office</vt:lpstr>
      <vt:lpstr>PROGRESS REPORT ABOUT DEVELOPING COUNTRIES – EUROPEAN &amp; MEDITERRANEAN HORSERACING FEDERATION</vt:lpstr>
      <vt:lpstr> </vt:lpstr>
      <vt:lpstr>PowerPoint Presentation</vt:lpstr>
      <vt:lpstr> </vt:lpstr>
      <vt:lpstr> </vt:lpstr>
      <vt:lpstr> </vt:lpstr>
      <vt:lpstr> </vt:lpstr>
      <vt:lpstr>Executive Council July 2013 - 2016</vt:lpstr>
      <vt:lpstr>PowerPoint Presentation</vt:lpstr>
      <vt:lpstr> 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REPORT ABOUT DEVELOPING COUNTRIES – EUROPEAN &amp; MEDITERRANEAN HORSERACING FEDERATION</dc:title>
  <dc:creator>Chesser, Andrew B.</dc:creator>
  <cp:lastModifiedBy>Chesser, Andrew B.</cp:lastModifiedBy>
  <cp:revision>1</cp:revision>
  <dcterms:created xsi:type="dcterms:W3CDTF">2013-10-15T12:28:12Z</dcterms:created>
  <dcterms:modified xsi:type="dcterms:W3CDTF">2013-10-15T12:30:41Z</dcterms:modified>
</cp:coreProperties>
</file>