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0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DACAD-DACC-402B-954A-E9343F7435E2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96E61-0B30-421B-8BBE-2E1B6E3C6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52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0E03E-8436-4834-B51F-09D2F93C8DF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879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21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4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3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6B565-ED7D-4AD5-87BC-324D3B28B960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4499B-FCF1-4157-8A35-189506AD135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061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EA5AC-C255-49C3-96EC-5F62467BEACF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1CAB1-69BF-4537-9C4D-F49124B245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052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78610-2B97-4B8D-AD08-B5FF4F34326C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F1F8B-C353-448D-B5CA-37186E52745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303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3609-483D-4B27-A362-D6FEC7FC2256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625C5-323C-4EDB-BB63-5C2B65E4F03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34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831F-0F29-4E72-B48F-C55F8ADCCB1E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6C9C7-A2B1-446D-9A73-8DB7DC6E260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85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A1AFF-7B0F-4C3B-823A-1CEDEBCDE337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1C12D-88FC-48BC-8111-A4B8305D7A5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602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71B89-82B7-419F-A109-A5D4016A36FD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2F0C6-B9B7-48B2-AE52-725E9CF8EAD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2754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95E98-F40D-40E1-9D56-790D54ADA0DE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82053-9F19-4437-9224-FA69650D3F0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32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42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F4D6F-387A-4E5D-B5E2-BBF21A9A8488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DA870-A36A-4023-A93F-1527EFF888F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871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D05BC-7BAA-4CDD-ABFB-0FC2DBF77AB4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119E8-96B5-41C3-BB96-7ABD43387C4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5028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63F8F-1317-48D3-AA3F-C7E5BC7272F4}" type="datetimeFigureOut">
              <a:rPr lang="fr-FR"/>
              <a:pPr>
                <a:defRPr/>
              </a:pPr>
              <a:t>15/10/2013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DEB1-FB6B-4789-9B43-BC55196A354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7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8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2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4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7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COB\AppData\Local\Temp\Rar$DRa0.885\FONDSLIDESHOW2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-92075"/>
            <a:ext cx="9210675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4D0F0A-4220-4B76-9AC9-3FA48931DBCD}" type="datetimeFigureOut">
              <a:rPr lang="fr-FR"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15/10/2013</a:t>
            </a:fld>
            <a:endParaRPr lang="fr-FR">
              <a:ea typeface="MS PGothic" panose="020B0600070205080204" pitchFamily="34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E1CB24-2A39-4A3E-BB34-855FDDA4A12D}" type="slidenum">
              <a:rPr lang="fr-FR"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>
              <a:ea typeface="MS PGothic" panose="020B0600070205080204" pitchFamily="34" charset="-128"/>
            </a:endParaRPr>
          </a:p>
        </p:txBody>
      </p:sp>
      <p:pic>
        <p:nvPicPr>
          <p:cNvPr id="1032" name="Imag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2" r="11545" b="17523"/>
          <a:stretch>
            <a:fillRect/>
          </a:stretch>
        </p:blipFill>
        <p:spPr bwMode="auto">
          <a:xfrm>
            <a:off x="-49213" y="4699000"/>
            <a:ext cx="808831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95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International Horse Movement Issues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</a:rPr>
              <a:t>Brian Stewart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n-ea"/>
              </a:rPr>
              <a:t>Chairman of the IFHA International </a:t>
            </a:r>
            <a:r>
              <a:rPr lang="fr-FR" dirty="0" err="1" smtClean="0">
                <a:ea typeface="+mn-ea"/>
              </a:rPr>
              <a:t>Movement</a:t>
            </a:r>
            <a:r>
              <a:rPr lang="fr-FR" dirty="0" smtClean="0">
                <a:ea typeface="+mn-ea"/>
              </a:rPr>
              <a:t> of </a:t>
            </a:r>
            <a:r>
              <a:rPr lang="fr-FR" dirty="0" err="1" smtClean="0">
                <a:ea typeface="+mn-ea"/>
              </a:rPr>
              <a:t>Horses</a:t>
            </a:r>
            <a:r>
              <a:rPr lang="fr-FR" dirty="0" smtClean="0">
                <a:ea typeface="+mn-ea"/>
              </a:rPr>
              <a:t> </a:t>
            </a:r>
            <a:r>
              <a:rPr lang="fr-FR" dirty="0" err="1" smtClean="0">
                <a:ea typeface="+mn-ea"/>
              </a:rPr>
              <a:t>Committee</a:t>
            </a:r>
            <a:r>
              <a:rPr lang="fr-FR" dirty="0" smtClean="0">
                <a:ea typeface="+mn-ea"/>
              </a:rPr>
              <a:t> (IMHC)</a:t>
            </a:r>
            <a:endParaRPr lang="fr-FR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23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95288" y="195263"/>
            <a:ext cx="8229600" cy="857250"/>
          </a:xfrm>
        </p:spPr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Harmonization of Medication Policies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Confusion among horsemen caused by inconsistent therapeutic substance control policies has caused numerous adverse medication incidents in International Racing</a:t>
            </a:r>
          </a:p>
          <a:p>
            <a:endParaRPr lang="en-AU" smtClean="0">
              <a:latin typeface="Arial" charset="0"/>
              <a:cs typeface="Arial" charset="0"/>
            </a:endParaRPr>
          </a:p>
          <a:p>
            <a:r>
              <a:rPr lang="en-AU" smtClean="0">
                <a:latin typeface="Arial" charset="0"/>
                <a:cs typeface="Arial" charset="0"/>
              </a:rPr>
              <a:t>International harmonization of therapeutic medication control policy is major objective for the IFHA</a:t>
            </a:r>
          </a:p>
        </p:txBody>
      </p:sp>
    </p:spTree>
    <p:extLst>
      <p:ext uri="{BB962C8B-B14F-4D97-AF65-F5344CB8AC3E}">
        <p14:creationId xmlns:p14="http://schemas.microsoft.com/office/powerpoint/2010/main" val="273012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The FEI High Performance / High Health Status Concept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AU" smtClean="0">
                <a:latin typeface="Arial" charset="0"/>
                <a:cs typeface="Arial" charset="0"/>
              </a:rPr>
              <a:t>“</a:t>
            </a:r>
            <a:r>
              <a:rPr lang="en-AU" sz="2400" i="1" smtClean="0">
                <a:latin typeface="Arial" charset="0"/>
                <a:cs typeface="Arial" charset="0"/>
              </a:rPr>
              <a:t>It is clear that there is a need to define criteria for healthy high performance horses as a sub-population which reflects the low level of disease risk involved in movement of such horses”</a:t>
            </a:r>
          </a:p>
          <a:p>
            <a:pPr>
              <a:buFont typeface="Wingdings" pitchFamily="2" charset="2"/>
              <a:buNone/>
            </a:pPr>
            <a:endParaRPr lang="en-AU" sz="2400" i="1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AU" sz="2400" i="1" smtClean="0">
                <a:latin typeface="Arial" charset="0"/>
                <a:cs typeface="Arial" charset="0"/>
              </a:rPr>
              <a:t>Bernard Vallat</a:t>
            </a:r>
          </a:p>
          <a:p>
            <a:pPr>
              <a:buFont typeface="Wingdings" pitchFamily="2" charset="2"/>
              <a:buNone/>
            </a:pPr>
            <a:r>
              <a:rPr lang="en-AU" sz="2400" i="1" smtClean="0">
                <a:latin typeface="Arial" charset="0"/>
                <a:cs typeface="Arial" charset="0"/>
              </a:rPr>
              <a:t>Director General of the OIE</a:t>
            </a:r>
          </a:p>
        </p:txBody>
      </p:sp>
    </p:spTree>
    <p:extLst>
      <p:ext uri="{BB962C8B-B14F-4D97-AF65-F5344CB8AC3E}">
        <p14:creationId xmlns:p14="http://schemas.microsoft.com/office/powerpoint/2010/main" val="143726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smtClean="0">
                <a:latin typeface="Arial" charset="0"/>
                <a:cs typeface="Arial" charset="0"/>
              </a:rPr>
              <a:t>A Great Idea but...........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1800" smtClean="0">
                <a:latin typeface="Arial" charset="0"/>
                <a:cs typeface="Arial" charset="0"/>
              </a:rPr>
              <a:t>High performance </a:t>
            </a:r>
            <a:r>
              <a:rPr lang="en-AU" sz="1800" b="1" smtClean="0">
                <a:latin typeface="Arial" charset="0"/>
                <a:cs typeface="Arial" charset="0"/>
              </a:rPr>
              <a:t>alone</a:t>
            </a:r>
            <a:r>
              <a:rPr lang="en-AU" sz="1800" smtClean="0">
                <a:latin typeface="Arial" charset="0"/>
                <a:cs typeface="Arial" charset="0"/>
              </a:rPr>
              <a:t> cannot be an adequate criteria for high health status, especially for EI</a:t>
            </a:r>
          </a:p>
          <a:p>
            <a:pPr>
              <a:buFont typeface="Wingdings" pitchFamily="2" charset="2"/>
              <a:buNone/>
            </a:pPr>
            <a:endParaRPr lang="en-AU" sz="1800" smtClean="0">
              <a:latin typeface="Arial" charset="0"/>
              <a:cs typeface="Arial" charset="0"/>
            </a:endParaRPr>
          </a:p>
          <a:p>
            <a:r>
              <a:rPr lang="en-AU" sz="1800" smtClean="0">
                <a:latin typeface="Arial" charset="0"/>
                <a:cs typeface="Arial" charset="0"/>
              </a:rPr>
              <a:t>High Performance / High Health status</a:t>
            </a:r>
            <a:r>
              <a:rPr lang="en-AU" sz="1800" b="1" smtClean="0">
                <a:latin typeface="Arial" charset="0"/>
                <a:cs typeface="Arial" charset="0"/>
              </a:rPr>
              <a:t> premises </a:t>
            </a:r>
            <a:r>
              <a:rPr lang="en-AU" sz="1800" smtClean="0">
                <a:latin typeface="Arial" charset="0"/>
                <a:cs typeface="Arial" charset="0"/>
              </a:rPr>
              <a:t>may be achievable</a:t>
            </a:r>
          </a:p>
          <a:p>
            <a:r>
              <a:rPr lang="en-AU" sz="1800" smtClean="0">
                <a:latin typeface="Arial" charset="0"/>
                <a:cs typeface="Arial" charset="0"/>
              </a:rPr>
              <a:t>For example, complexes such as the HKJC and the STC</a:t>
            </a:r>
          </a:p>
          <a:p>
            <a:r>
              <a:rPr lang="en-AU" sz="1800" smtClean="0">
                <a:latin typeface="Arial" charset="0"/>
                <a:cs typeface="Arial" charset="0"/>
              </a:rPr>
              <a:t>Stables that commit to high biosecurity standards are registered by an authority and which are audited regularly may be able attain special status</a:t>
            </a:r>
          </a:p>
          <a:p>
            <a:r>
              <a:rPr lang="en-AU" sz="1800" smtClean="0">
                <a:latin typeface="Arial" charset="0"/>
                <a:cs typeface="Arial" charset="0"/>
              </a:rPr>
              <a:t>If the concept is to work, racing authorities must deliver </a:t>
            </a:r>
            <a:r>
              <a:rPr lang="en-AU" sz="1800" b="1" smtClean="0">
                <a:latin typeface="Arial" charset="0"/>
                <a:cs typeface="Arial" charset="0"/>
              </a:rPr>
              <a:t>a biosecurity framework that ensures superior biosecurity practices at registered premises</a:t>
            </a:r>
          </a:p>
          <a:p>
            <a:endParaRPr lang="en-A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smtClean="0">
                <a:latin typeface="Arial" charset="0"/>
                <a:cs typeface="Arial" charset="0"/>
              </a:rPr>
              <a:t>Developing a Biosecurity Framework for High Performance / High Health Status Racehorse Premises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mtClean="0">
              <a:latin typeface="Arial" charset="0"/>
              <a:cs typeface="Arial" charset="0"/>
            </a:endParaRPr>
          </a:p>
          <a:p>
            <a:r>
              <a:rPr lang="en-AU" smtClean="0">
                <a:latin typeface="Arial" charset="0"/>
                <a:cs typeface="Arial" charset="0"/>
              </a:rPr>
              <a:t>To be discussed at the upcoming IMHC Meeting in December 2013</a:t>
            </a:r>
          </a:p>
          <a:p>
            <a:pPr>
              <a:buFont typeface="Wingdings" pitchFamily="2" charset="2"/>
              <a:buNone/>
            </a:pPr>
            <a:endParaRPr lang="en-AU" smtClean="0">
              <a:latin typeface="Arial" charset="0"/>
              <a:cs typeface="Arial" charset="0"/>
            </a:endParaRPr>
          </a:p>
          <a:p>
            <a:r>
              <a:rPr lang="en-AU" smtClean="0">
                <a:latin typeface="Arial" charset="0"/>
                <a:cs typeface="Arial" charset="0"/>
              </a:rPr>
              <a:t>A major project and the main task to be tackled over the next twelve months</a:t>
            </a:r>
          </a:p>
        </p:txBody>
      </p:sp>
    </p:spTree>
    <p:extLst>
      <p:ext uri="{BB962C8B-B14F-4D97-AF65-F5344CB8AC3E}">
        <p14:creationId xmlns:p14="http://schemas.microsoft.com/office/powerpoint/2010/main" val="388732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smtClean="0">
                <a:latin typeface="Arial" charset="0"/>
                <a:cs typeface="Arial" charset="0"/>
              </a:rPr>
              <a:t>IMHC Priorities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High Performance / High Health Status Concept</a:t>
            </a:r>
          </a:p>
          <a:p>
            <a:r>
              <a:rPr lang="en-AU" smtClean="0">
                <a:latin typeface="Arial" charset="0"/>
                <a:cs typeface="Arial" charset="0"/>
              </a:rPr>
              <a:t>Education and Network Building within the Industry</a:t>
            </a:r>
          </a:p>
          <a:p>
            <a:r>
              <a:rPr lang="en-AU" smtClean="0">
                <a:latin typeface="Arial" charset="0"/>
                <a:cs typeface="Arial" charset="0"/>
              </a:rPr>
              <a:t>Building Relationships with the OIE and Government Authorities</a:t>
            </a:r>
          </a:p>
          <a:p>
            <a:r>
              <a:rPr lang="en-AU" smtClean="0">
                <a:latin typeface="Arial" charset="0"/>
                <a:cs typeface="Arial" charset="0"/>
              </a:rPr>
              <a:t>International Race Isolation Facility Management</a:t>
            </a:r>
          </a:p>
          <a:p>
            <a:r>
              <a:rPr lang="en-AU" smtClean="0">
                <a:latin typeface="Arial" charset="0"/>
                <a:cs typeface="Arial" charset="0"/>
              </a:rPr>
              <a:t>Equine Infectious Disease Expertise Development</a:t>
            </a:r>
          </a:p>
          <a:p>
            <a:r>
              <a:rPr lang="en-AU" smtClean="0">
                <a:latin typeface="Arial" charset="0"/>
                <a:cs typeface="Arial" charset="0"/>
              </a:rPr>
              <a:t>Facilitating / Lobbying for Targeted Research, Vaccine Updating / Diagnostic Testing </a:t>
            </a:r>
          </a:p>
        </p:txBody>
      </p:sp>
    </p:spTree>
    <p:extLst>
      <p:ext uri="{BB962C8B-B14F-4D97-AF65-F5344CB8AC3E}">
        <p14:creationId xmlns:p14="http://schemas.microsoft.com/office/powerpoint/2010/main" val="300722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/>
            </a:r>
            <a:br>
              <a:rPr lang="en-AU" sz="3200" b="1" smtClean="0">
                <a:latin typeface="Arial" charset="0"/>
                <a:cs typeface="Arial" charset="0"/>
              </a:rPr>
            </a:br>
            <a:r>
              <a:rPr lang="en-AU" sz="3200" b="1" smtClean="0">
                <a:latin typeface="Arial" charset="0"/>
                <a:cs typeface="Arial" charset="0"/>
              </a:rPr>
              <a:t>Thank You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3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AU" sz="2800" b="1" smtClean="0">
                <a:latin typeface="Arial" charset="0"/>
                <a:cs typeface="Arial" charset="0"/>
              </a:rPr>
              <a:t>What are we trying to Achieve?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latin typeface="Arial" charset="0"/>
                <a:cs typeface="Arial" charset="0"/>
              </a:rPr>
              <a:t>Primarily, the facilitation of the temporary international movement of equine athletes for group and graded races</a:t>
            </a:r>
          </a:p>
          <a:p>
            <a:pPr eaLnBrk="1" hangingPunct="1"/>
            <a:r>
              <a:rPr lang="en-AU" smtClean="0">
                <a:latin typeface="Arial" charset="0"/>
                <a:cs typeface="Arial" charset="0"/>
              </a:rPr>
              <a:t>Promotion of international racing is a key strategic objective</a:t>
            </a:r>
          </a:p>
          <a:p>
            <a:pPr eaLnBrk="1" hangingPunct="1">
              <a:buFont typeface="Wingdings" pitchFamily="2" charset="2"/>
              <a:buNone/>
            </a:pPr>
            <a:endParaRPr lang="en-AU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AU" smtClean="0">
                <a:latin typeface="Arial" charset="0"/>
                <a:cs typeface="Arial" charset="0"/>
              </a:rPr>
              <a:t>International movement of horses for sporting competition must:</a:t>
            </a:r>
          </a:p>
          <a:p>
            <a:pPr eaLnBrk="1" hangingPunct="1">
              <a:buFont typeface="Wingdings" pitchFamily="2" charset="2"/>
              <a:buNone/>
            </a:pPr>
            <a:endParaRPr lang="en-AU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AU" smtClean="0">
                <a:latin typeface="Arial" charset="0"/>
                <a:cs typeface="Arial" charset="0"/>
              </a:rPr>
              <a:t>Be safe, both for the individual horse and the national horse populations</a:t>
            </a:r>
          </a:p>
          <a:p>
            <a:pPr lvl="1" eaLnBrk="1" hangingPunct="1">
              <a:buFont typeface="Arial" charset="0"/>
              <a:buNone/>
            </a:pPr>
            <a:endParaRPr lang="en-AU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AU" smtClean="0">
                <a:latin typeface="Arial" charset="0"/>
                <a:cs typeface="Arial" charset="0"/>
              </a:rPr>
              <a:t>Cause minimum disruption to training</a:t>
            </a:r>
          </a:p>
          <a:p>
            <a:pPr lvl="1" eaLnBrk="1" hangingPunct="1">
              <a:buFont typeface="Arial" charset="0"/>
              <a:buNone/>
            </a:pPr>
            <a:endParaRPr lang="en-A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33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AU" sz="2800" b="1" smtClean="0">
                <a:latin typeface="Arial" charset="0"/>
                <a:cs typeface="Arial" charset="0"/>
              </a:rPr>
              <a:t>What are the Constraints we Face?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International horse movement is under the control of national veterinary authorities, not racing authorities.</a:t>
            </a:r>
          </a:p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Countries have a responsibility to protect the health status of the national horse population</a:t>
            </a:r>
          </a:p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Government veterinarians tend to be very risk aversive.</a:t>
            </a:r>
          </a:p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Horses are  a small (but highly valuable) component of international animal trade</a:t>
            </a:r>
          </a:p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Specialist equine infectious disease  expertise is very limited, especially in developing racing regions</a:t>
            </a:r>
          </a:p>
          <a:p>
            <a:pPr eaLnBrk="1" hangingPunct="1"/>
            <a:r>
              <a:rPr lang="en-AU" sz="1800" smtClean="0">
                <a:latin typeface="Arial" charset="0"/>
                <a:cs typeface="Arial" charset="0"/>
              </a:rPr>
              <a:t>Logistic problems, especially the limited number of suitable cargo routes</a:t>
            </a:r>
          </a:p>
        </p:txBody>
      </p:sp>
    </p:spTree>
    <p:extLst>
      <p:ext uri="{BB962C8B-B14F-4D97-AF65-F5344CB8AC3E}">
        <p14:creationId xmlns:p14="http://schemas.microsoft.com/office/powerpoint/2010/main" val="320060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857250"/>
          </a:xfrm>
        </p:spPr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What can we do?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68313" y="915988"/>
            <a:ext cx="8229600" cy="3394075"/>
          </a:xfrm>
        </p:spPr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All protocols for horse movement and the management of International Racing are based on Risk Assessment and Risk Management</a:t>
            </a:r>
          </a:p>
          <a:p>
            <a:r>
              <a:rPr lang="en-AU" smtClean="0">
                <a:latin typeface="Arial" charset="0"/>
                <a:cs typeface="Arial" charset="0"/>
              </a:rPr>
              <a:t>It is critical that we build expertise, regulations and transparency within the industry that minimize the risk of infectious disease within racehorse populations and build trust between the industry and government authorities</a:t>
            </a:r>
          </a:p>
          <a:p>
            <a:r>
              <a:rPr lang="en-AU" smtClean="0">
                <a:latin typeface="Arial" charset="0"/>
                <a:cs typeface="Arial" charset="0"/>
              </a:rPr>
              <a:t>The power of trust and transparency....but trust and verify!</a:t>
            </a:r>
          </a:p>
          <a:p>
            <a:endParaRPr lang="en-A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smtClean="0">
                <a:latin typeface="Arial" charset="0"/>
                <a:cs typeface="Arial" charset="0"/>
              </a:rPr>
              <a:t>Develop personal relationships between key players.....OIE, government veterinary authorities and the industry</a:t>
            </a:r>
          </a:p>
          <a:p>
            <a:r>
              <a:rPr lang="en-AU" sz="2400" smtClean="0">
                <a:latin typeface="Arial" charset="0"/>
                <a:cs typeface="Arial" charset="0"/>
              </a:rPr>
              <a:t>Provide models of best practice..model health certificates, guidelines for the operation of isolation stables, racing biosecurity guidelines</a:t>
            </a:r>
          </a:p>
          <a:p>
            <a:r>
              <a:rPr lang="en-AU" sz="2400" smtClean="0">
                <a:latin typeface="Arial" charset="0"/>
                <a:cs typeface="Arial" charset="0"/>
              </a:rPr>
              <a:t>Education and dissemination of information</a:t>
            </a:r>
          </a:p>
          <a:p>
            <a:endParaRPr lang="en-AU" sz="2400" smtClean="0">
              <a:latin typeface="Arial" charset="0"/>
              <a:cs typeface="Arial" charset="0"/>
            </a:endParaRPr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smtClean="0">
                <a:latin typeface="Arial" charset="0"/>
                <a:cs typeface="Arial" charset="0"/>
              </a:rPr>
              <a:t>Examples of what the IMHC does</a:t>
            </a:r>
          </a:p>
        </p:txBody>
      </p:sp>
    </p:spTree>
    <p:extLst>
      <p:ext uri="{BB962C8B-B14F-4D97-AF65-F5344CB8AC3E}">
        <p14:creationId xmlns:p14="http://schemas.microsoft.com/office/powerpoint/2010/main" val="427738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smtClean="0">
                <a:latin typeface="Arial" charset="0"/>
                <a:cs typeface="Arial" charset="0"/>
              </a:rPr>
              <a:t>Helping Ourselves: the Importance of funding Research and Education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As an example, the Racing Victoria sponsored AHT Equine Influenza Study on the effectiveness of disease testing and vaccination in minimizing quarantine periods and maintaining safety of movement</a:t>
            </a:r>
          </a:p>
          <a:p>
            <a:r>
              <a:rPr lang="en-AU" smtClean="0">
                <a:latin typeface="Arial" charset="0"/>
                <a:cs typeface="Arial" charset="0"/>
              </a:rPr>
              <a:t>The racing industry cannot rely on other institutions to provide all the answers to the equine disease management problems......it must be proactive in identifying and supporting projects.</a:t>
            </a:r>
          </a:p>
          <a:p>
            <a:r>
              <a:rPr lang="en-AU" smtClean="0">
                <a:latin typeface="Arial" charset="0"/>
                <a:cs typeface="Arial" charset="0"/>
              </a:rPr>
              <a:t>A role for the IMHC in identifying, prioritising projects and then linking industry and with researchers?</a:t>
            </a:r>
          </a:p>
        </p:txBody>
      </p:sp>
    </p:spTree>
    <p:extLst>
      <p:ext uri="{BB962C8B-B14F-4D97-AF65-F5344CB8AC3E}">
        <p14:creationId xmlns:p14="http://schemas.microsoft.com/office/powerpoint/2010/main" val="13473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Winning Trust: Isolation / Training Facilities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Some form of Quarantine / Isolation is </a:t>
            </a:r>
            <a:r>
              <a:rPr lang="en-AU" b="1" smtClean="0">
                <a:latin typeface="Arial" charset="0"/>
                <a:cs typeface="Arial" charset="0"/>
              </a:rPr>
              <a:t>essential and inevitable</a:t>
            </a:r>
          </a:p>
          <a:p>
            <a:r>
              <a:rPr lang="en-AU" smtClean="0">
                <a:latin typeface="Arial" charset="0"/>
                <a:cs typeface="Arial" charset="0"/>
              </a:rPr>
              <a:t>Racehorses imported temporarily for competition require convenient access to quality training facilities.......expensive and often constrained by available land area</a:t>
            </a:r>
          </a:p>
          <a:p>
            <a:r>
              <a:rPr lang="en-AU" smtClean="0">
                <a:latin typeface="Arial" charset="0"/>
                <a:cs typeface="Arial" charset="0"/>
              </a:rPr>
              <a:t>A very high standard of management expertise is required to ensure the confidence of government authorities</a:t>
            </a:r>
          </a:p>
          <a:p>
            <a:r>
              <a:rPr lang="en-AU" smtClean="0">
                <a:latin typeface="Arial" charset="0"/>
                <a:cs typeface="Arial" charset="0"/>
              </a:rPr>
              <a:t>International guidelines for facility design and operations are necessary ....... the design and operation of the Victoria Werribee International Horse Centre provides an excellent model</a:t>
            </a:r>
          </a:p>
          <a:p>
            <a:r>
              <a:rPr lang="en-AU" smtClean="0">
                <a:latin typeface="Arial" charset="0"/>
                <a:cs typeface="Arial" charset="0"/>
              </a:rPr>
              <a:t>Development of guidelines and SOP........a role for the IMHC?</a:t>
            </a:r>
          </a:p>
        </p:txBody>
      </p:sp>
    </p:spTree>
    <p:extLst>
      <p:ext uri="{BB962C8B-B14F-4D97-AF65-F5344CB8AC3E}">
        <p14:creationId xmlns:p14="http://schemas.microsoft.com/office/powerpoint/2010/main" val="406471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Developing Veterinary and Isolation Management Capacity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Expertise in equine infectious disease is limited</a:t>
            </a:r>
          </a:p>
          <a:p>
            <a:r>
              <a:rPr lang="en-AU" smtClean="0">
                <a:latin typeface="Arial" charset="0"/>
                <a:cs typeface="Arial" charset="0"/>
              </a:rPr>
              <a:t>Experience and expertise in the international movement of elite equine athletes for competition is limited</a:t>
            </a:r>
          </a:p>
          <a:p>
            <a:r>
              <a:rPr lang="en-AU" smtClean="0">
                <a:latin typeface="Arial" charset="0"/>
                <a:cs typeface="Arial" charset="0"/>
              </a:rPr>
              <a:t>Quarantine / Isolation facility management expertise is limited</a:t>
            </a:r>
          </a:p>
          <a:p>
            <a:r>
              <a:rPr lang="en-AU" smtClean="0">
                <a:latin typeface="Arial" charset="0"/>
                <a:cs typeface="Arial" charset="0"/>
              </a:rPr>
              <a:t>Capacity development (training and continuing education) is critical, especially in developing racing nations</a:t>
            </a:r>
          </a:p>
          <a:p>
            <a:r>
              <a:rPr lang="en-AU" smtClean="0">
                <a:latin typeface="Arial" charset="0"/>
                <a:cs typeface="Arial" charset="0"/>
              </a:rPr>
              <a:t>Training, continuing education and networking is a role for the IMHC</a:t>
            </a:r>
          </a:p>
        </p:txBody>
      </p:sp>
    </p:spTree>
    <p:extLst>
      <p:ext uri="{BB962C8B-B14F-4D97-AF65-F5344CB8AC3E}">
        <p14:creationId xmlns:p14="http://schemas.microsoft.com/office/powerpoint/2010/main" val="162143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95288" y="268288"/>
            <a:ext cx="8229600" cy="857250"/>
          </a:xfrm>
        </p:spPr>
        <p:txBody>
          <a:bodyPr/>
          <a:lstStyle/>
          <a:p>
            <a:pPr algn="ctr"/>
            <a:r>
              <a:rPr lang="en-AU" sz="2800" b="1" smtClean="0">
                <a:latin typeface="Arial" charset="0"/>
                <a:cs typeface="Arial" charset="0"/>
              </a:rPr>
              <a:t>The Risks to the Individual Horse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latin typeface="Arial" charset="0"/>
                <a:cs typeface="Arial" charset="0"/>
              </a:rPr>
              <a:t>Shipping horses for prolonged periods entails an inevitable risk for the health of the horse </a:t>
            </a:r>
          </a:p>
          <a:p>
            <a:endParaRPr lang="en-AU" smtClean="0">
              <a:latin typeface="Arial" charset="0"/>
              <a:cs typeface="Arial" charset="0"/>
            </a:endParaRPr>
          </a:p>
          <a:p>
            <a:r>
              <a:rPr lang="en-AU" smtClean="0">
                <a:latin typeface="Arial" charset="0"/>
                <a:cs typeface="Arial" charset="0"/>
              </a:rPr>
              <a:t>Although significant improvements have been made there is still an ongoing need for research and development to reduce these risks further</a:t>
            </a:r>
          </a:p>
        </p:txBody>
      </p:sp>
    </p:spTree>
    <p:extLst>
      <p:ext uri="{BB962C8B-B14F-4D97-AF65-F5344CB8AC3E}">
        <p14:creationId xmlns:p14="http://schemas.microsoft.com/office/powerpoint/2010/main" val="26641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823</Words>
  <Application>Microsoft Office PowerPoint</Application>
  <PresentationFormat>On-screen Show (16:9)</PresentationFormat>
  <Paragraphs>77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6_Thème Office</vt:lpstr>
      <vt:lpstr>International Horse Movement Issues</vt:lpstr>
      <vt:lpstr>What are we trying to Achieve?</vt:lpstr>
      <vt:lpstr>What are the Constraints we Face?</vt:lpstr>
      <vt:lpstr>What can we do?</vt:lpstr>
      <vt:lpstr>Examples of what the IMHC does</vt:lpstr>
      <vt:lpstr>Helping Ourselves: the Importance of funding Research and Education</vt:lpstr>
      <vt:lpstr>Winning Trust: Isolation / Training Facilities</vt:lpstr>
      <vt:lpstr>Developing Veterinary and Isolation Management Capacity</vt:lpstr>
      <vt:lpstr>The Risks to the Individual Horse</vt:lpstr>
      <vt:lpstr>Harmonization of Medication Policies</vt:lpstr>
      <vt:lpstr>The FEI High Performance / High Health Status Concept</vt:lpstr>
      <vt:lpstr>A Great Idea but...........</vt:lpstr>
      <vt:lpstr>Developing a Biosecurity Framework for High Performance / High Health Status Racehorse Premises</vt:lpstr>
      <vt:lpstr>IMHC Priorities</vt:lpstr>
      <vt:lpstr>      Thank You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 ABOUT DEVELOPING COUNTRIES – EUROPEAN &amp; MEDITERRANEAN HORSERACING FEDERATION</dc:title>
  <dc:creator>Chesser, Andrew B.</dc:creator>
  <cp:lastModifiedBy>Chesser, Andrew B.</cp:lastModifiedBy>
  <cp:revision>9</cp:revision>
  <dcterms:created xsi:type="dcterms:W3CDTF">2013-10-15T12:28:12Z</dcterms:created>
  <dcterms:modified xsi:type="dcterms:W3CDTF">2013-10-15T12:54:34Z</dcterms:modified>
</cp:coreProperties>
</file>